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59" r:id="rId17"/>
    <p:sldId id="257" r:id="rId18"/>
    <p:sldId id="260" r:id="rId19"/>
    <p:sldId id="275" r:id="rId20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4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44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2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8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26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7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78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9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95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60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428FE-F855-42D8-B20D-9FF321C5A38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F81C-81C6-4EFD-B0FC-298F7CCF61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98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ege/edu.ru/" TargetMode="External"/><Relationship Id="rId4" Type="http://schemas.openxmlformats.org/officeDocument/2006/relationships/hyperlink" Target="http://fipi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68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1873863"/>
            <a:ext cx="12037325" cy="2339053"/>
          </a:xfrm>
          <a:prstGeom prst="rect">
            <a:avLst/>
          </a:prstGeom>
        </p:spPr>
        <p:txBody>
          <a:bodyPr wrap="square" lIns="121872" tIns="60936" rIns="121872" bIns="60936">
            <a:spAutoFit/>
          </a:bodyPr>
          <a:lstStyle/>
          <a:p>
            <a:pPr algn="ctr" defTabSz="914286">
              <a:defRPr/>
            </a:pPr>
            <a:r>
              <a:rPr lang="ru-RU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Об актуальных вопросах </a:t>
            </a:r>
          </a:p>
          <a:p>
            <a:pPr algn="ctr" defTabSz="914286">
              <a:defRPr/>
            </a:pPr>
            <a:r>
              <a:rPr lang="ru-RU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системы образования</a:t>
            </a: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89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21884" y="632618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0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7344139" y="4383214"/>
            <a:ext cx="4479999" cy="2016125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219140">
              <a:spcBef>
                <a:spcPts val="0"/>
              </a:spcBef>
              <a:defRPr/>
            </a:pPr>
            <a:r>
              <a:rPr lang="ru-RU" sz="2400" b="1" dirty="0" err="1" smtClean="0">
                <a:solidFill>
                  <a:srgbClr val="4F81BD">
                    <a:lumMod val="75000"/>
                  </a:srgbClr>
                </a:solidFill>
                <a:latin typeface="Calibri"/>
              </a:rPr>
              <a:t>Т.Т.Фёдорова</a:t>
            </a:r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  <a:latin typeface="Calibri"/>
              </a:rPr>
              <a:t>, </a:t>
            </a:r>
          </a:p>
          <a:p>
            <a:pPr algn="l" defTabSz="1219140"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  <a:latin typeface="Calibri"/>
              </a:rPr>
              <a:t>начальник управления общего образования Министерства образования и науки Республики Татарстан</a:t>
            </a:r>
            <a:endParaRPr lang="ru-RU" sz="2400" b="1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3820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10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483" y="264519"/>
            <a:ext cx="975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пресечь!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5057" y="1581286"/>
            <a:ext cx="103933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1463" algn="just"/>
            <a:r>
              <a:rPr lang="ru-RU" sz="3600" b="1" dirty="0" smtClean="0">
                <a:solidFill>
                  <a:srgbClr val="C00000"/>
                </a:solidFill>
              </a:rPr>
              <a:t>Любые формы публикации списков</a:t>
            </a:r>
            <a:r>
              <a:rPr lang="ru-RU" sz="3600" b="1" dirty="0" smtClean="0">
                <a:solidFill>
                  <a:srgbClr val="002060"/>
                </a:solidFill>
              </a:rPr>
              <a:t> школ с низкими результатами</a:t>
            </a:r>
          </a:p>
          <a:p>
            <a:pPr indent="271463" algn="just"/>
            <a:endParaRPr lang="ru-RU" sz="3600" b="1" dirty="0" smtClean="0">
              <a:solidFill>
                <a:srgbClr val="002060"/>
              </a:solidFill>
            </a:endParaRPr>
          </a:p>
          <a:p>
            <a:pPr indent="271463" algn="just"/>
            <a:r>
              <a:rPr lang="ru-RU" sz="3600" b="1" dirty="0" smtClean="0">
                <a:solidFill>
                  <a:srgbClr val="C00000"/>
                </a:solidFill>
              </a:rPr>
              <a:t>Любые формы административного воздействия </a:t>
            </a:r>
            <a:r>
              <a:rPr lang="ru-RU" sz="3600" b="1" dirty="0" smtClean="0">
                <a:solidFill>
                  <a:srgbClr val="002060"/>
                </a:solidFill>
              </a:rPr>
              <a:t>на региональном и муниципальном уровне на школы списка, направление на искусственное завышение результатов обучения.</a:t>
            </a:r>
          </a:p>
          <a:p>
            <a:pPr indent="271463" algn="just"/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83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68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349023"/>
            <a:ext cx="12001541" cy="1928813"/>
          </a:xfrm>
          <a:prstGeom prst="rect">
            <a:avLst/>
          </a:prstGeom>
        </p:spPr>
        <p:txBody>
          <a:bodyPr wrap="square" lIns="121872" tIns="60936" rIns="121872" bIns="60936">
            <a:spAutoFit/>
          </a:bodyPr>
          <a:lstStyle/>
          <a:p>
            <a:pPr algn="ctr" defTabSz="914309">
              <a:defRPr/>
            </a:pPr>
            <a:r>
              <a:rPr lang="ru-RU" sz="5867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 методических рекомендациях по подготовке к ГИА</a:t>
            </a:r>
            <a:endParaRPr lang="ru-RU" sz="5867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89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21885" y="632618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0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667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12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74479" y="780053"/>
            <a:ext cx="77425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2060"/>
                </a:solidFill>
                <a:hlinkClick r:id="rId4"/>
              </a:rPr>
              <a:t>http://fipi.ru</a:t>
            </a:r>
            <a:r>
              <a:rPr lang="ru-RU" sz="7200" b="1" dirty="0" smtClean="0">
                <a:solidFill>
                  <a:srgbClr val="002060"/>
                </a:solidFill>
                <a:hlinkClick r:id="rId4"/>
              </a:rPr>
              <a:t>/</a:t>
            </a:r>
            <a:endParaRPr lang="ru-RU" sz="7200" b="1" dirty="0" smtClean="0">
              <a:solidFill>
                <a:srgbClr val="002060"/>
              </a:solidFill>
            </a:endParaRPr>
          </a:p>
          <a:p>
            <a:pPr algn="ctr"/>
            <a:endParaRPr lang="ru-RU" sz="7200" b="1" dirty="0">
              <a:solidFill>
                <a:srgbClr val="002060"/>
              </a:solidFill>
            </a:endParaRPr>
          </a:p>
          <a:p>
            <a:pPr algn="ctr"/>
            <a:r>
              <a:rPr lang="ru-RU" sz="7200" b="1" dirty="0">
                <a:solidFill>
                  <a:srgbClr val="002060"/>
                </a:solidFill>
                <a:hlinkClick r:id="rId5"/>
              </a:rPr>
              <a:t>http</a:t>
            </a:r>
            <a:r>
              <a:rPr lang="ru-RU" sz="7200" b="1" dirty="0" smtClean="0">
                <a:solidFill>
                  <a:srgbClr val="002060"/>
                </a:solidFill>
                <a:hlinkClick r:id="rId5"/>
              </a:rPr>
              <a:t>://</a:t>
            </a:r>
            <a:r>
              <a:rPr lang="en-US" sz="7200" b="1" dirty="0" smtClean="0">
                <a:solidFill>
                  <a:srgbClr val="002060"/>
                </a:solidFill>
                <a:hlinkClick r:id="rId5"/>
              </a:rPr>
              <a:t>ege</a:t>
            </a:r>
            <a:r>
              <a:rPr lang="en-US" sz="7200" b="1" dirty="0">
                <a:solidFill>
                  <a:srgbClr val="002060"/>
                </a:solidFill>
                <a:hlinkClick r:id="rId5"/>
              </a:rPr>
              <a:t>.</a:t>
            </a:r>
            <a:r>
              <a:rPr lang="en-US" sz="7200" b="1" dirty="0" smtClean="0">
                <a:solidFill>
                  <a:srgbClr val="002060"/>
                </a:solidFill>
                <a:hlinkClick r:id="rId5"/>
              </a:rPr>
              <a:t>edu</a:t>
            </a:r>
            <a:r>
              <a:rPr lang="ru-RU" sz="7200" b="1" dirty="0" smtClean="0">
                <a:solidFill>
                  <a:srgbClr val="002060"/>
                </a:solidFill>
                <a:hlinkClick r:id="rId5"/>
              </a:rPr>
              <a:t>.ru</a:t>
            </a:r>
            <a:r>
              <a:rPr lang="ru-RU" sz="7200" b="1" dirty="0">
                <a:solidFill>
                  <a:srgbClr val="002060"/>
                </a:solidFill>
                <a:hlinkClick r:id="rId5"/>
              </a:rPr>
              <a:t>/</a:t>
            </a:r>
            <a:endParaRPr lang="ru-RU" sz="7200" b="1" dirty="0">
              <a:solidFill>
                <a:srgbClr val="002060"/>
              </a:solidFill>
            </a:endParaRPr>
          </a:p>
          <a:p>
            <a:pPr algn="ctr"/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373" y="4888870"/>
            <a:ext cx="9379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Сайт ФБГНУ «Федеральный институт педагогических изменений» и информационном портале ЕГЭ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079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13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68721" y="298764"/>
            <a:ext cx="97833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Демонстрационные варианты контрольных измерительных материалов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727" y="2245259"/>
            <a:ext cx="1118102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Демоверсии дают представление о структуре будущих КИМ</a:t>
            </a:r>
          </a:p>
          <a:p>
            <a:endParaRPr lang="ru-RU" sz="10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Публикуются для ознакомительных целей</a:t>
            </a:r>
          </a:p>
          <a:p>
            <a:endParaRPr lang="ru-RU" sz="10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Для тренировки</a:t>
            </a:r>
          </a:p>
          <a:p>
            <a:endParaRPr lang="ru-RU" sz="10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Спецификации описывают содержание структуру КИМ по каждому учебному предмету</a:t>
            </a:r>
          </a:p>
          <a:p>
            <a:pPr algn="ctr"/>
            <a:r>
              <a:rPr lang="en-US" sz="3200" b="1">
                <a:solidFill>
                  <a:srgbClr val="002060"/>
                </a:solidFill>
              </a:rPr>
              <a:t>http://fipi.ru/ege-i-gve-11/demoversii-specifikacii-kodifikatory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17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077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14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93821" y="1848560"/>
            <a:ext cx="10103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Открытые банки заданий ЕГЭ И ОГЭ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</a:rPr>
              <a:t>http://fipi.ru/content/otkrytyy-bank-zadaniy-ege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3331" y="3765388"/>
            <a:ext cx="11181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Тренировочные сборники для подготовки к ГИА-2019 для обучающихся с ограниченными возможностями здоровья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http://fipi.ru/oge-i-gve-9/trensborniki-OVZ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71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6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15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7240" y="1848560"/>
            <a:ext cx="109320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Методические рекомендации для учителей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</a:rPr>
              <a:t>http://fipi.ru/ege-i-gve-11/analiticheskie-i-metodicheskie-materialy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8269" y="3784865"/>
            <a:ext cx="11181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Видеоконсультации</a:t>
            </a:r>
            <a:r>
              <a:rPr lang="ru-RU" sz="3200" b="1" dirty="0" smtClean="0">
                <a:solidFill>
                  <a:srgbClr val="002060"/>
                </a:solidFill>
              </a:rPr>
              <a:t> 2019 года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http://ege.edu.ru/ru/main/information_materials/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131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68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349023"/>
            <a:ext cx="12001541" cy="1928813"/>
          </a:xfrm>
          <a:prstGeom prst="rect">
            <a:avLst/>
          </a:prstGeom>
        </p:spPr>
        <p:txBody>
          <a:bodyPr wrap="square" lIns="121872" tIns="60936" rIns="121872" bIns="60936">
            <a:spAutoFit/>
          </a:bodyPr>
          <a:lstStyle/>
          <a:p>
            <a:pPr algn="ctr" defTabSz="914309">
              <a:defRPr/>
            </a:pPr>
            <a:r>
              <a:rPr lang="ru-RU" sz="58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УЧИТЕЛЬ ГОДА - 2020</a:t>
            </a:r>
          </a:p>
          <a:p>
            <a:pPr algn="ctr" defTabSz="914309">
              <a:defRPr/>
            </a:pPr>
            <a:r>
              <a:rPr lang="ru-RU" sz="58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 Республике Татарстан</a:t>
            </a: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89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21885" y="632618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0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32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17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483" y="264519"/>
            <a:ext cx="9753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ЭТАП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ВСЕРОССИЙСКОГО КОНКУРСА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«УЧИТЕЛЬ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РОССИИ» - 2020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ТАТАРСТАН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103" y="2753682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ea typeface="Times New Roman" panose="02020603050405020304" pitchFamily="18" charset="0"/>
              </a:rPr>
              <a:t>Региональный этап конкурса </a:t>
            </a:r>
            <a:r>
              <a:rPr lang="ru-RU" sz="54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будет проходить</a:t>
            </a:r>
            <a:endParaRPr lang="ru-RU" sz="5400" b="1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5400" b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с 14 по 19 сентября 2020 г.</a:t>
            </a:r>
            <a:endParaRPr lang="ru-RU" sz="5400" b="1" dirty="0">
              <a:solidFill>
                <a:srgbClr val="00206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970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4799856" y="44624"/>
            <a:ext cx="5112568" cy="6926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2207571" y="94321"/>
            <a:ext cx="3778519" cy="5468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/>
          <a:p>
            <a:pPr>
              <a:defRPr/>
            </a:pPr>
            <a:r>
              <a: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35360" y="-16457"/>
            <a:ext cx="11521280" cy="85695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Shape 7"/>
          <p:cNvSpPr/>
          <p:nvPr/>
        </p:nvSpPr>
        <p:spPr>
          <a:xfrm>
            <a:off x="4677046" y="1291420"/>
            <a:ext cx="3712687" cy="116588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«эссе»  </a:t>
            </a:r>
            <a:endParaRPr lang="en-US" sz="1600" b="1" u="sng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u="sng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Интернет-ресурс</a:t>
            </a:r>
            <a:endParaRPr lang="ru-RU" sz="1600" b="1" u="sng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4667473" y="2725899"/>
            <a:ext cx="3702244" cy="1152659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dirty="0">
                <a:latin typeface="PT Sans" panose="020B0503020203020204" pitchFamily="34" charset="-52"/>
                <a:cs typeface="Arial" pitchFamily="34" charset="0"/>
              </a:rPr>
              <a:t>«Урок»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cap="none" dirty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«ВНЕУРОЧНОЕ  МЕРОПРИЯТИЕ»</a:t>
            </a:r>
            <a:endParaRPr lang="en-US" sz="1600" b="1" u="sng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8" name="Shape 7"/>
          <p:cNvSpPr/>
          <p:nvPr/>
        </p:nvSpPr>
        <p:spPr>
          <a:xfrm>
            <a:off x="4701819" y="3971992"/>
            <a:ext cx="3702244" cy="1302688"/>
          </a:xfrm>
          <a:prstGeom prst="roundRect">
            <a:avLst>
              <a:gd name="adj" fmla="val 0"/>
            </a:avLst>
          </a:prstGeom>
          <a:solidFill>
            <a:srgbClr val="5081BC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u="sng" dirty="0">
                <a:latin typeface="PT Sans" panose="020B0503020203020204" pitchFamily="34" charset="-52"/>
                <a:cs typeface="Arial" pitchFamily="34" charset="0"/>
              </a:rPr>
              <a:t>«Мастер-класс»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u="sng" dirty="0">
                <a:solidFill>
                  <a:srgbClr val="C00000"/>
                </a:solidFill>
                <a:latin typeface="PT Sans" panose="020B0503020203020204" pitchFamily="34" charset="-52"/>
                <a:cs typeface="Arial" pitchFamily="34" charset="0"/>
              </a:rPr>
              <a:t> </a:t>
            </a:r>
            <a:endParaRPr lang="en-US" sz="1867" b="1" u="sng" dirty="0">
              <a:solidFill>
                <a:srgbClr val="C00000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u="sng" dirty="0">
                <a:latin typeface="PT Sans" panose="020B0503020203020204" pitchFamily="34" charset="-52"/>
                <a:cs typeface="Arial" pitchFamily="34" charset="0"/>
              </a:rPr>
              <a:t>«Образовательный проект»</a:t>
            </a:r>
          </a:p>
        </p:txBody>
      </p:sp>
      <p:sp>
        <p:nvSpPr>
          <p:cNvPr id="41" name="Shape 7"/>
          <p:cNvSpPr/>
          <p:nvPr/>
        </p:nvSpPr>
        <p:spPr>
          <a:xfrm>
            <a:off x="4708348" y="5368115"/>
            <a:ext cx="3735409" cy="854653"/>
          </a:xfrm>
          <a:prstGeom prst="roundRect">
            <a:avLst>
              <a:gd name="adj" fmla="val 0"/>
            </a:avLst>
          </a:prstGeom>
          <a:solidFill>
            <a:srgbClr val="6893C6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u="sng" dirty="0">
                <a:latin typeface="PT Sans" panose="020B0503020203020204" pitchFamily="34" charset="-52"/>
                <a:cs typeface="Arial" pitchFamily="34" charset="0"/>
              </a:rPr>
              <a:t>ПУБЛИЧНАЯ ЛЕКЦИЯ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u="sng" dirty="0">
                <a:latin typeface="PT Sans" panose="020B0503020203020204" pitchFamily="34" charset="-52"/>
                <a:cs typeface="Arial" pitchFamily="34" charset="0"/>
              </a:rPr>
              <a:t>«Разговор с Министром»</a:t>
            </a:r>
          </a:p>
        </p:txBody>
      </p:sp>
      <p:cxnSp>
        <p:nvCxnSpPr>
          <p:cNvPr id="62" name="Соединительная линия уступом 61"/>
          <p:cNvCxnSpPr/>
          <p:nvPr/>
        </p:nvCxnSpPr>
        <p:spPr>
          <a:xfrm flipV="1">
            <a:off x="2222473" y="3537371"/>
            <a:ext cx="2467331" cy="1334573"/>
          </a:xfrm>
          <a:prstGeom prst="bentConnector3">
            <a:avLst>
              <a:gd name="adj1" fmla="val 23163"/>
            </a:avLst>
          </a:prstGeom>
          <a:ln w="12700">
            <a:solidFill>
              <a:srgbClr val="015A8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ная линия уступом 76"/>
          <p:cNvCxnSpPr/>
          <p:nvPr/>
        </p:nvCxnSpPr>
        <p:spPr>
          <a:xfrm>
            <a:off x="1341189" y="4894611"/>
            <a:ext cx="3326287" cy="1101949"/>
          </a:xfrm>
          <a:prstGeom prst="bentConnector3">
            <a:avLst>
              <a:gd name="adj1" fmla="val 43364"/>
            </a:avLst>
          </a:prstGeom>
          <a:ln w="12700">
            <a:solidFill>
              <a:srgbClr val="015A8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3174374" y="2869290"/>
            <a:ext cx="11589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I</a:t>
            </a:r>
            <a:r>
              <a:rPr lang="ru-RU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 этап </a:t>
            </a:r>
            <a:r>
              <a:rPr lang="ru-RU" sz="1200" b="1" dirty="0">
                <a:solidFill>
                  <a:srgbClr val="028FCE"/>
                </a:solidFill>
                <a:latin typeface="PT Sans" panose="020B0503020203020204" pitchFamily="34" charset="-52"/>
              </a:rPr>
              <a:t>«учитель-профессионал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3033779" y="5324581"/>
            <a:ext cx="14401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III</a:t>
            </a:r>
            <a:r>
              <a:rPr lang="ru-RU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 этап </a:t>
            </a:r>
            <a:r>
              <a:rPr lang="ru-RU" sz="1200" b="1" dirty="0">
                <a:solidFill>
                  <a:srgbClr val="028FCE"/>
                </a:solidFill>
                <a:latin typeface="PT Sans" panose="020B0503020203020204" pitchFamily="34" charset="-52"/>
              </a:rPr>
              <a:t>«учитель-лидер»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777384" y="4583811"/>
            <a:ext cx="1899661" cy="19533"/>
          </a:xfrm>
          <a:prstGeom prst="straightConnector1">
            <a:avLst/>
          </a:prstGeom>
          <a:ln w="12700">
            <a:solidFill>
              <a:srgbClr val="015A8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607789" y="1764043"/>
            <a:ext cx="2059683" cy="0"/>
          </a:xfrm>
          <a:prstGeom prst="straightConnector1">
            <a:avLst/>
          </a:prstGeom>
          <a:ln w="12700">
            <a:solidFill>
              <a:srgbClr val="01517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hape 8"/>
          <p:cNvSpPr/>
          <p:nvPr/>
        </p:nvSpPr>
        <p:spPr>
          <a:xfrm>
            <a:off x="219333" y="1237873"/>
            <a:ext cx="2388456" cy="1220411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2400" b="1" cap="none" dirty="0">
                <a:solidFill>
                  <a:schemeClr val="bg1"/>
                </a:solidFill>
              </a:rPr>
              <a:t>ОЧНО - ЗАОЧНЫЙ</a:t>
            </a:r>
            <a:r>
              <a:rPr lang="ru-RU" sz="2400" b="1" dirty="0">
                <a:solidFill>
                  <a:schemeClr val="bg1"/>
                </a:solidFill>
              </a:rPr>
              <a:t> ТУР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6" name="Shape 8"/>
          <p:cNvSpPr/>
          <p:nvPr/>
        </p:nvSpPr>
        <p:spPr>
          <a:xfrm>
            <a:off x="233760" y="4390731"/>
            <a:ext cx="2388456" cy="66799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2400" b="1" dirty="0">
                <a:solidFill>
                  <a:schemeClr val="bg1"/>
                </a:solidFill>
              </a:rPr>
              <a:t>Очный </a:t>
            </a:r>
            <a:r>
              <a:rPr lang="ru-RU" sz="2400" b="1" cap="none" dirty="0">
                <a:solidFill>
                  <a:schemeClr val="bg1"/>
                </a:solidFill>
              </a:rPr>
              <a:t>ТУР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114033" y="4131175"/>
            <a:ext cx="123122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II</a:t>
            </a:r>
            <a:r>
              <a:rPr lang="ru-RU" sz="2400" b="1" dirty="0">
                <a:solidFill>
                  <a:srgbClr val="028FCE"/>
                </a:solidFill>
                <a:latin typeface="PT Sans" panose="020B0503020203020204" pitchFamily="34" charset="-52"/>
              </a:rPr>
              <a:t> этап </a:t>
            </a:r>
            <a:r>
              <a:rPr lang="ru-RU" sz="1200" b="1" dirty="0">
                <a:solidFill>
                  <a:srgbClr val="028FCE"/>
                </a:solidFill>
                <a:latin typeface="PT Sans" panose="020B0503020203020204" pitchFamily="34" charset="-52"/>
              </a:rPr>
              <a:t>«учитель-мастер»</a:t>
            </a:r>
          </a:p>
        </p:txBody>
      </p:sp>
      <p:sp>
        <p:nvSpPr>
          <p:cNvPr id="20" name="Название 1"/>
          <p:cNvSpPr txBox="1">
            <a:spLocks/>
          </p:cNvSpPr>
          <p:nvPr/>
        </p:nvSpPr>
        <p:spPr>
          <a:xfrm>
            <a:off x="273452" y="34647"/>
            <a:ext cx="11425269" cy="10090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ДАТЫ </a:t>
            </a:r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КОНКУРСНЫХ ИСПЫТАНИЙ РЕГИОНАЛЬНОГО ЭТАПА </a:t>
            </a:r>
            <a:endParaRPr lang="ru-RU" sz="2000" b="1" dirty="0" smtClean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ВСЕРОССИЙСКОГО </a:t>
            </a:r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КОНКУРСА «УЧИТЕЛЬ </a:t>
            </a: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ГОДА РОССИИ» </a:t>
            </a:r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- </a:t>
            </a: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2020 В РЕСПУБЛИКЕ ТАТАРСТАН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Номер слайда 5"/>
          <p:cNvSpPr txBox="1">
            <a:spLocks/>
          </p:cNvSpPr>
          <p:nvPr/>
        </p:nvSpPr>
        <p:spPr>
          <a:xfrm>
            <a:off x="9360363" y="6040206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18</a:t>
            </a:fld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8902262" y="1970890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7  МАРТА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02262" y="1438098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28 ФЕВРАЛЯ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02262" y="2821102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15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39949" y="4108692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17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939949" y="4717926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18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39949" y="5451791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19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39949" y="5813500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19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39949" y="3377250"/>
            <a:ext cx="260656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16  СЕНТЯБРЯ 2020 Г.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63" y="6862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34" y="68629"/>
            <a:ext cx="2250809" cy="12481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40032" y="2405017"/>
            <a:ext cx="80352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tt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Спасибо за внимание!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0363" y="6040207"/>
            <a:ext cx="2844800" cy="365125"/>
          </a:xfrm>
        </p:spPr>
        <p:txBody>
          <a:bodyPr/>
          <a:lstStyle/>
          <a:p>
            <a:pPr defTabSz="1219140"/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13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436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68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349023"/>
            <a:ext cx="12001541" cy="1928813"/>
          </a:xfrm>
          <a:prstGeom prst="rect">
            <a:avLst/>
          </a:prstGeom>
        </p:spPr>
        <p:txBody>
          <a:bodyPr wrap="square" lIns="121872" tIns="60936" rIns="121872" bIns="60936">
            <a:spAutoFit/>
          </a:bodyPr>
          <a:lstStyle/>
          <a:p>
            <a:pPr algn="ctr" defTabSz="914309">
              <a:defRPr/>
            </a:pPr>
            <a:r>
              <a:rPr lang="ru-RU" sz="5867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Всероссийские проверочные работы</a:t>
            </a:r>
            <a:endParaRPr lang="ru-RU" sz="5867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89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21885" y="632618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0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173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34" y="68629"/>
            <a:ext cx="2250809" cy="12481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0032" y="-65484"/>
            <a:ext cx="8160907" cy="625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4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Всероссийские проверочные работы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6296869" y="2318939"/>
          <a:ext cx="5587898" cy="3965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3949">
                  <a:extLst>
                    <a:ext uri="{9D8B030D-6E8A-4147-A177-3AD203B41FA5}">
                      <a16:colId xmlns:a16="http://schemas.microsoft.com/office/drawing/2014/main" val="3924888156"/>
                    </a:ext>
                  </a:extLst>
                </a:gridCol>
                <a:gridCol w="2793949">
                  <a:extLst>
                    <a:ext uri="{9D8B030D-6E8A-4147-A177-3AD203B41FA5}">
                      <a16:colId xmlns:a16="http://schemas.microsoft.com/office/drawing/2014/main" val="2175005713"/>
                    </a:ext>
                  </a:extLst>
                </a:gridCol>
              </a:tblGrid>
              <a:tr h="406400">
                <a:tc gridSpan="2">
                  <a:txBody>
                    <a:bodyPr/>
                    <a:lstStyle/>
                    <a:p>
                      <a:pPr marL="0" marR="0" indent="0" algn="ctr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Проведение ВПР в 8 классе в режиме апробации</a:t>
                      </a:r>
                      <a:endParaRPr lang="ru-RU" sz="19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9965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1900" b="1" dirty="0">
                        <a:solidFill>
                          <a:srgbClr val="A8246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900" b="1" dirty="0">
                        <a:solidFill>
                          <a:srgbClr val="A8246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16535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909556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865891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462895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645908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004503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апреля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178412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мая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782011"/>
                  </a:ext>
                </a:extLst>
              </a:tr>
              <a:tr h="392793">
                <a:tc>
                  <a:txBody>
                    <a:bodyPr/>
                    <a:lstStyle/>
                    <a:p>
                      <a:pPr marL="173355" marR="173990" algn="just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мая 2020 г.</a:t>
                      </a:r>
                    </a:p>
                  </a:txBody>
                  <a:tcPr marL="8467" marR="84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3820" algn="l">
                        <a:lnSpc>
                          <a:spcPts val="12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900" b="1" spc="3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8467" marR="84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240503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449149" y="2522139"/>
          <a:ext cx="4902560" cy="852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2560">
                  <a:extLst>
                    <a:ext uri="{9D8B030D-6E8A-4147-A177-3AD203B41FA5}">
                      <a16:colId xmlns:a16="http://schemas.microsoft.com/office/drawing/2014/main" val="3244411575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anose="02020603050405020304" pitchFamily="18" charset="0"/>
                        </a:rPr>
                        <a:t>Проведение ВПР в 4-7 классах</a:t>
                      </a:r>
                      <a:endParaRPr lang="ru-RU" sz="19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99938"/>
                  </a:ext>
                </a:extLst>
              </a:tr>
              <a:tr h="441388">
                <a:tc>
                  <a:txBody>
                    <a:bodyPr/>
                    <a:lstStyle/>
                    <a:p>
                      <a:pPr marL="0" marR="0" indent="0" algn="ctr" defTabSz="9142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900" b="1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25 мая 2020 года </a:t>
                      </a:r>
                      <a:endParaRPr lang="ru-RU" sz="1900" b="1" dirty="0">
                        <a:solidFill>
                          <a:srgbClr val="A8246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544879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11138" y="3227077"/>
            <a:ext cx="60857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ru-RU" sz="2000" dirty="0">
                <a:solidFill>
                  <a:srgbClr val="002060"/>
                </a:solidFill>
              </a:rPr>
              <a:t>План - график определяется отделами (управлениями) образования исполнительных комитетов муниципальных образований Республики Татарстан </a:t>
            </a:r>
          </a:p>
          <a:p>
            <a:pPr marL="380990" indent="-380990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A8246F"/>
                </a:solidFill>
              </a:rPr>
              <a:t>самостоятельно</a:t>
            </a:r>
            <a:r>
              <a:rPr lang="ru-RU" sz="2000" dirty="0">
                <a:solidFill>
                  <a:srgbClr val="A8246F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муниципальным образованием</a:t>
            </a:r>
          </a:p>
          <a:p>
            <a:pPr marL="380990" indent="-380990" defTabSz="914377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A8246F"/>
                </a:solidFill>
              </a:rPr>
              <a:t>по предварительному согласованию с Министерством образования и науки Республики Татарстан </a:t>
            </a:r>
          </a:p>
          <a:p>
            <a:pPr defTabSz="914377">
              <a:defRPr/>
            </a:pPr>
            <a:r>
              <a:rPr lang="ru-RU" sz="2000" dirty="0">
                <a:solidFill>
                  <a:srgbClr val="002060"/>
                </a:solidFill>
              </a:rPr>
              <a:t>Срок согласования графика проведения ВПР </a:t>
            </a:r>
            <a:r>
              <a:rPr lang="ru-RU" sz="2000" b="1" dirty="0">
                <a:solidFill>
                  <a:srgbClr val="A8246F"/>
                </a:solidFill>
              </a:rPr>
              <a:t>за неделю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до проведения ВПР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29147" y="546973"/>
            <a:ext cx="88864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>
              <a:defRPr/>
            </a:pPr>
            <a:r>
              <a:rPr lang="ru-RU" sz="2000" dirty="0">
                <a:solidFill>
                  <a:srgbClr val="002060"/>
                </a:solidFill>
              </a:rPr>
              <a:t>приказ </a:t>
            </a:r>
            <a:r>
              <a:rPr lang="ru-RU" sz="2000" dirty="0" err="1">
                <a:solidFill>
                  <a:srgbClr val="002060"/>
                </a:solidFill>
              </a:rPr>
              <a:t>Рособрнадзора</a:t>
            </a:r>
            <a:r>
              <a:rPr lang="ru-RU" sz="2000" dirty="0">
                <a:solidFill>
                  <a:srgbClr val="002060"/>
                </a:solidFill>
              </a:rPr>
              <a:t> от 17.03.2020 №313 «О внесении изменений в приказ Федеральной службы по надзору в сфере образования и науки от 27.12.2019 года №1746 «О проведении Федеральной службой по надзору в сфере образования и науки мониторинга качества подготовки обучающихся общеобразовательных организаций в форме всероссийских проверочных работ в 2020 году» </a:t>
            </a: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0363" y="6040207"/>
            <a:ext cx="2844800" cy="365125"/>
          </a:xfrm>
        </p:spPr>
        <p:txBody>
          <a:bodyPr/>
          <a:lstStyle/>
          <a:p>
            <a:pPr defTabSz="1219140"/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12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14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7224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34" y="68629"/>
            <a:ext cx="2250809" cy="1248139"/>
          </a:xfrm>
          <a:prstGeom prst="rect">
            <a:avLst/>
          </a:prstGeom>
        </p:spPr>
      </p:pic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0363" y="6040207"/>
            <a:ext cx="2844800" cy="365125"/>
          </a:xfrm>
        </p:spPr>
        <p:txBody>
          <a:bodyPr/>
          <a:lstStyle/>
          <a:p>
            <a:pPr defTabSz="1219140"/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13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7607" y="-27384"/>
            <a:ext cx="8463332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33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Информация о технической готовности к проведению ВПР по учебному предмету «Иностранный язык» в 7 классах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85871" y="701215"/>
            <a:ext cx="8525812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133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942" y="1358255"/>
            <a:ext cx="8919791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0272" hangingPunct="0"/>
            <a:endParaRPr lang="ru-RU" sz="133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872" y="3573789"/>
            <a:ext cx="7358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0272" hangingPunct="0"/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600272" hangingPunct="0"/>
            <a:endParaRPr lang="ru-RU" sz="133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7607" y="887945"/>
            <a:ext cx="8674076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67" b="1" dirty="0">
                <a:solidFill>
                  <a:srgbClr val="C00000"/>
                </a:solidFill>
              </a:rPr>
              <a:t>Ч</a:t>
            </a:r>
            <a:r>
              <a:rPr lang="ru-RU" sz="1867" b="1" dirty="0" err="1">
                <a:solidFill>
                  <a:srgbClr val="C00000"/>
                </a:solidFill>
              </a:rPr>
              <a:t>асть</a:t>
            </a:r>
            <a:r>
              <a:rPr lang="ru-RU" sz="1867" b="1" dirty="0">
                <a:solidFill>
                  <a:srgbClr val="C00000"/>
                </a:solidFill>
              </a:rPr>
              <a:t> школ республики не обеспечены </a:t>
            </a:r>
            <a:r>
              <a:rPr lang="ru-RU" sz="1867" b="1" dirty="0" err="1">
                <a:solidFill>
                  <a:srgbClr val="C00000"/>
                </a:solidFill>
              </a:rPr>
              <a:t>аудиогарнитурами</a:t>
            </a:r>
            <a:r>
              <a:rPr lang="ru-RU" sz="1867" b="1" dirty="0">
                <a:solidFill>
                  <a:srgbClr val="C00000"/>
                </a:solidFill>
              </a:rPr>
              <a:t> для проведения ВПР:</a:t>
            </a:r>
          </a:p>
          <a:p>
            <a:endParaRPr lang="ru-RU" sz="24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144468"/>
              </p:ext>
            </p:extLst>
          </p:nvPr>
        </p:nvGraphicFramePr>
        <p:xfrm>
          <a:off x="377779" y="1818048"/>
          <a:ext cx="5396247" cy="3737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415">
                  <a:extLst>
                    <a:ext uri="{9D8B030D-6E8A-4147-A177-3AD203B41FA5}">
                      <a16:colId xmlns:a16="http://schemas.microsoft.com/office/drawing/2014/main" val="3945887460"/>
                    </a:ext>
                  </a:extLst>
                </a:gridCol>
                <a:gridCol w="2846832">
                  <a:extLst>
                    <a:ext uri="{9D8B030D-6E8A-4147-A177-3AD203B41FA5}">
                      <a16:colId xmlns:a16="http://schemas.microsoft.com/office/drawing/2014/main" val="617633594"/>
                    </a:ext>
                  </a:extLst>
                </a:gridCol>
              </a:tblGrid>
              <a:tr h="1019193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effectLst/>
                        </a:rPr>
                        <a:t>Муниципальное</a:t>
                      </a:r>
                      <a:r>
                        <a:rPr lang="en-US" sz="1900" dirty="0">
                          <a:effectLst/>
                        </a:rPr>
                        <a:t> </a:t>
                      </a:r>
                      <a:r>
                        <a:rPr lang="en-US" sz="1900" dirty="0" err="1">
                          <a:effectLst/>
                        </a:rPr>
                        <a:t>образование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Количество школ, не оснащенных аудиогарнитурами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13511986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Агрызский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9 школ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389393280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Арский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5 школ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58273580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Альметьевский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8 школ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238153832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Алексеевский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7 школ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392702992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Аксубаевский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 школы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298664621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Мензелинский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 школа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891434058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Новошешмиский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12 школ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567570245"/>
                  </a:ext>
                </a:extLst>
              </a:tr>
              <a:tr h="339731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Нижнекамский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 школы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91715785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/>
          </p:nvPr>
        </p:nvGraphicFramePr>
        <p:xfrm>
          <a:off x="6130341" y="1818044"/>
          <a:ext cx="5494987" cy="4002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3492">
                  <a:extLst>
                    <a:ext uri="{9D8B030D-6E8A-4147-A177-3AD203B41FA5}">
                      <a16:colId xmlns:a16="http://schemas.microsoft.com/office/drawing/2014/main" val="3079229625"/>
                    </a:ext>
                  </a:extLst>
                </a:gridCol>
                <a:gridCol w="2351495">
                  <a:extLst>
                    <a:ext uri="{9D8B030D-6E8A-4147-A177-3AD203B41FA5}">
                      <a16:colId xmlns:a16="http://schemas.microsoft.com/office/drawing/2014/main" val="1372114006"/>
                    </a:ext>
                  </a:extLst>
                </a:gridCol>
              </a:tblGrid>
              <a:tr h="87806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effectLst/>
                        </a:rPr>
                        <a:t>Муниципальное</a:t>
                      </a:r>
                      <a:r>
                        <a:rPr lang="en-US" sz="1900" dirty="0">
                          <a:effectLst/>
                        </a:rPr>
                        <a:t> </a:t>
                      </a:r>
                      <a:r>
                        <a:rPr lang="en-US" sz="1900" dirty="0" err="1">
                          <a:effectLst/>
                        </a:rPr>
                        <a:t>образование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Количество школ, не оснащенных аудиогартитурами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3733083950"/>
                  </a:ext>
                </a:extLst>
              </a:tr>
              <a:tr h="301124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Рыбно-</a:t>
                      </a:r>
                      <a:r>
                        <a:rPr lang="ru-RU" sz="1900" dirty="0" err="1" smtClean="0">
                          <a:effectLst/>
                        </a:rPr>
                        <a:t>Слободский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 школа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3095111429"/>
                  </a:ext>
                </a:extLst>
              </a:tr>
              <a:tr h="292689">
                <a:tc>
                  <a:txBody>
                    <a:bodyPr/>
                    <a:lstStyle/>
                    <a:p>
                      <a:pPr indent="-76200"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Пестречинский 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 школа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1655315608"/>
                  </a:ext>
                </a:extLst>
              </a:tr>
              <a:tr h="29268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Черемшанский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8 школ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3601605910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Г.Набережные Челны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5 </a:t>
                      </a:r>
                      <a:r>
                        <a:rPr lang="en-US" sz="1900" dirty="0" err="1">
                          <a:effectLst/>
                        </a:rPr>
                        <a:t>школ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3781260780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Авиастроительный -Ново-Савиновский район г.Казани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 школа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19335075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Кировский-Московский район г.Казани</a:t>
                      </a:r>
                      <a:endParaRPr lang="ru-RU" sz="1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 школы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4282818391"/>
                  </a:ext>
                </a:extLst>
              </a:tr>
              <a:tr h="455536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Советский район г.Казани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 школы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49" marR="78349" marT="0" marB="0"/>
                </a:tc>
                <a:extLst>
                  <a:ext uri="{0D108BD9-81ED-4DB2-BD59-A6C34878D82A}">
                    <a16:rowId xmlns:a16="http://schemas.microsoft.com/office/drawing/2014/main" val="87061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453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862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34" y="68629"/>
            <a:ext cx="2250809" cy="12481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40032" y="683977"/>
            <a:ext cx="8035241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tt-RU" sz="2667" b="1" dirty="0">
                <a:solidFill>
                  <a:srgbClr val="A8246F"/>
                </a:solidFill>
                <a:ea typeface="Calibri" panose="020F0502020204030204" pitchFamily="34" charset="0"/>
              </a:rPr>
              <a:t>УНИКАЛЬНЫЙ вариант заданий ВПР формируется </a:t>
            </a:r>
          </a:p>
          <a:p>
            <a:pPr algn="ctr" defTabSz="914377">
              <a:defRPr/>
            </a:pPr>
            <a:r>
              <a:rPr lang="tt-RU" sz="2667" b="1" dirty="0">
                <a:solidFill>
                  <a:srgbClr val="A8246F"/>
                </a:solidFill>
                <a:ea typeface="Calibri" panose="020F0502020204030204" pitchFamily="34" charset="0"/>
              </a:rPr>
              <a:t>для каждой школы отдельно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8219" y="1785136"/>
            <a:ext cx="11983024" cy="4523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933" algn="ctr" defTabSz="914377">
              <a:tabLst>
                <a:tab pos="9481583" algn="l"/>
              </a:tabLst>
              <a:defRPr/>
            </a:pPr>
            <a:r>
              <a:rPr lang="ru-RU" sz="2133" b="1" spc="40" dirty="0">
                <a:solidFill>
                  <a:srgbClr val="002060"/>
                </a:solidFill>
                <a:ea typeface="Times New Roman" panose="02020603050405020304" pitchFamily="18" charset="0"/>
              </a:rPr>
              <a:t>Руководители общеобразовательных организаций </a:t>
            </a:r>
            <a:r>
              <a:rPr lang="ru-RU" sz="2133" b="1" spc="40" dirty="0">
                <a:solidFill>
                  <a:srgbClr val="A8246F"/>
                </a:solidFill>
                <a:ea typeface="Times New Roman" panose="02020603050405020304" pitchFamily="18" charset="0"/>
              </a:rPr>
              <a:t>несут персональную ответственность за </a:t>
            </a:r>
          </a:p>
          <a:p>
            <a:pPr marR="16933" algn="just" defTabSz="914377">
              <a:tabLst>
                <a:tab pos="9481583" algn="l"/>
              </a:tabLst>
              <a:defRPr/>
            </a:pPr>
            <a:r>
              <a:rPr lang="ru-RU" sz="2133" b="1" spc="40" dirty="0">
                <a:solidFill>
                  <a:srgbClr val="002060"/>
                </a:solidFill>
                <a:ea typeface="Times New Roman" panose="02020603050405020304" pitchFamily="18" charset="0"/>
              </a:rPr>
              <a:t> </a:t>
            </a:r>
          </a:p>
          <a:p>
            <a:pPr indent="600272" algn="just" defTabSz="914377">
              <a:defRPr/>
            </a:pPr>
            <a:r>
              <a:rPr lang="ru-RU" sz="2133" b="1" dirty="0">
                <a:solidFill>
                  <a:srgbClr val="002060"/>
                </a:solidFill>
                <a:ea typeface="Times New Roman" panose="02020603050405020304" pitchFamily="18" charset="0"/>
              </a:rPr>
              <a:t>соблюдение требований информационной безопасности по работе с вариантами заданий ВПР;</a:t>
            </a:r>
          </a:p>
          <a:p>
            <a:pPr indent="600272" algn="just" defTabSz="914377">
              <a:defRPr/>
            </a:pPr>
            <a:r>
              <a:rPr lang="ru-RU" sz="2133" b="1" spc="40" dirty="0">
                <a:solidFill>
                  <a:srgbClr val="002060"/>
                </a:solidFill>
                <a:ea typeface="Times New Roman" panose="02020603050405020304" pitchFamily="18" charset="0"/>
              </a:rPr>
              <a:t>актуальность локальных нормативных актов о порядке текущего контроля успеваемости и промежуточной аттестации с учетом проведения ВПР;</a:t>
            </a:r>
          </a:p>
          <a:p>
            <a:pPr indent="600272" algn="just" defTabSz="914377">
              <a:defRPr/>
            </a:pPr>
            <a:r>
              <a:rPr lang="ru-RU" sz="2133" b="1" spc="40" dirty="0">
                <a:solidFill>
                  <a:srgbClr val="002060"/>
                </a:solidFill>
                <a:ea typeface="Times New Roman" panose="02020603050405020304" pitchFamily="18" charset="0"/>
              </a:rPr>
              <a:t>обеспечение единого подхода к проверке ВПР и достоверность результатов, а также организацию предварительного обсуждения критериев и системы оценивания проверочных работ.</a:t>
            </a:r>
          </a:p>
          <a:p>
            <a:pPr indent="600272" algn="just" defTabSz="914377">
              <a:defRPr/>
            </a:pPr>
            <a:endParaRPr lang="ru-RU" sz="1067" b="1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16933" algn="just" defTabSz="914377">
              <a:tabLst>
                <a:tab pos="9481583" algn="l"/>
              </a:tabLst>
              <a:defRPr/>
            </a:pPr>
            <a:r>
              <a:rPr lang="ru-RU" sz="2133" b="1" spc="40" dirty="0">
                <a:solidFill>
                  <a:srgbClr val="002060"/>
                </a:solidFill>
                <a:ea typeface="Times New Roman" panose="02020603050405020304" pitchFamily="18" charset="0"/>
              </a:rPr>
              <a:t>В случаях выявления фактов размещения вариантов заданий ВПР в сети Интернет, умышленного искажения результатов ВПР и итоговой аттестации по программам основного общего образования необходимо принять управленческие решения в отношении должностных лиц, допустивших ненадлежащее исполнение служебных обязанностей.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60363" y="6040207"/>
            <a:ext cx="2844800" cy="365125"/>
          </a:xfrm>
        </p:spPr>
        <p:txBody>
          <a:bodyPr/>
          <a:lstStyle/>
          <a:p>
            <a:pPr defTabSz="1219140"/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13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0032" y="-27384"/>
            <a:ext cx="8160907" cy="625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8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4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Всероссийские проверочные работы</a:t>
            </a:r>
          </a:p>
        </p:txBody>
      </p:sp>
    </p:spTree>
    <p:extLst>
      <p:ext uri="{BB962C8B-B14F-4D97-AF65-F5344CB8AC3E}">
        <p14:creationId xmlns:p14="http://schemas.microsoft.com/office/powerpoint/2010/main" val="2483876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68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349023"/>
            <a:ext cx="12001541" cy="2831689"/>
          </a:xfrm>
          <a:prstGeom prst="rect">
            <a:avLst/>
          </a:prstGeom>
        </p:spPr>
        <p:txBody>
          <a:bodyPr wrap="square" lIns="121872" tIns="60936" rIns="121872" bIns="60936">
            <a:spAutoFit/>
          </a:bodyPr>
          <a:lstStyle/>
          <a:p>
            <a:pPr algn="ctr" defTabSz="914309">
              <a:defRPr/>
            </a:pPr>
            <a:r>
              <a:rPr lang="ru-RU" sz="5867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Рекомендации по работе со школами с низкими образовательными результатами</a:t>
            </a:r>
            <a:endParaRPr lang="ru-RU" sz="5867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82032" y="382589"/>
            <a:ext cx="1251796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21885" y="6326188"/>
            <a:ext cx="1251796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5" y="164640"/>
            <a:ext cx="1435104" cy="141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6252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7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483" y="264519"/>
            <a:ext cx="975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школ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6756" y="1581286"/>
            <a:ext cx="9906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1463" algn="just"/>
            <a:r>
              <a:rPr lang="ru-RU" sz="2400" b="1" dirty="0" smtClean="0">
                <a:solidFill>
                  <a:srgbClr val="C00000"/>
                </a:solidFill>
              </a:rPr>
              <a:t>Список школ </a:t>
            </a:r>
            <a:r>
              <a:rPr lang="ru-RU" sz="2400" b="1" dirty="0" smtClean="0">
                <a:solidFill>
                  <a:srgbClr val="002060"/>
                </a:solidFill>
              </a:rPr>
              <a:t>составлен по результатам </a:t>
            </a:r>
            <a:r>
              <a:rPr lang="ru-RU" sz="2400" b="1" dirty="0" smtClean="0">
                <a:solidFill>
                  <a:srgbClr val="C00000"/>
                </a:solidFill>
              </a:rPr>
              <a:t>ВПР</a:t>
            </a:r>
            <a:r>
              <a:rPr lang="ru-RU" sz="2400" b="1" dirty="0" smtClean="0">
                <a:solidFill>
                  <a:srgbClr val="002060"/>
                </a:solidFill>
              </a:rPr>
              <a:t> по русскому языку и математике за </a:t>
            </a:r>
            <a:r>
              <a:rPr lang="ru-RU" sz="2400" b="1" dirty="0" smtClean="0">
                <a:solidFill>
                  <a:srgbClr val="C00000"/>
                </a:solidFill>
              </a:rPr>
              <a:t>два года</a:t>
            </a:r>
          </a:p>
          <a:p>
            <a:pPr indent="271463" algn="just"/>
            <a:endParaRPr lang="ru-RU" sz="2400" b="1" dirty="0">
              <a:solidFill>
                <a:srgbClr val="C00000"/>
              </a:solidFill>
            </a:endParaRP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Должны быть </a:t>
            </a:r>
            <a:r>
              <a:rPr lang="ru-RU" sz="2400" b="1" dirty="0" smtClean="0">
                <a:solidFill>
                  <a:srgbClr val="C00000"/>
                </a:solidFill>
              </a:rPr>
              <a:t>собраны данные</a:t>
            </a:r>
            <a:r>
              <a:rPr lang="ru-RU" sz="2400" b="1" dirty="0" smtClean="0">
                <a:solidFill>
                  <a:srgbClr val="002060"/>
                </a:solidFill>
              </a:rPr>
              <a:t> по следующим направлениям: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контакты руководителя;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размер и расположения школы;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характеристики кадрового состава;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характеристика контингента обучающихся;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характеристика материально-технической базы и учебно- методического обеспечения;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внешние факторы, влияющие на работу школы</a:t>
            </a:r>
          </a:p>
          <a:p>
            <a:pPr indent="271463" algn="just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10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8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483" y="264519"/>
            <a:ext cx="975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 для организации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5057" y="1581286"/>
            <a:ext cx="103933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Необходимо </a:t>
            </a:r>
            <a:r>
              <a:rPr lang="ru-RU" sz="2800" b="1" dirty="0" smtClean="0">
                <a:solidFill>
                  <a:srgbClr val="C00000"/>
                </a:solidFill>
              </a:rPr>
              <a:t>запланировать:</a:t>
            </a:r>
          </a:p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Разработку региональной дорожной карты </a:t>
            </a:r>
            <a:r>
              <a:rPr lang="ru-RU" sz="2800" b="1" dirty="0" smtClean="0">
                <a:solidFill>
                  <a:srgbClr val="C00000"/>
                </a:solidFill>
              </a:rPr>
              <a:t>мероприятий помощи школам</a:t>
            </a:r>
            <a:r>
              <a:rPr lang="ru-RU" sz="2800" b="1" dirty="0" smtClean="0">
                <a:solidFill>
                  <a:srgbClr val="002060"/>
                </a:solidFill>
              </a:rPr>
              <a:t> (методические рекомендации будут направлены до 20.08.2020 г.).</a:t>
            </a:r>
          </a:p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Мероприятия по диагностике </a:t>
            </a:r>
            <a:r>
              <a:rPr lang="ru-RU" sz="2800" b="1" dirty="0" smtClean="0">
                <a:solidFill>
                  <a:srgbClr val="C00000"/>
                </a:solidFill>
              </a:rPr>
              <a:t>профессиональных дефицитов учителей </a:t>
            </a:r>
            <a:r>
              <a:rPr lang="ru-RU" sz="2800" b="1" dirty="0" smtClean="0">
                <a:solidFill>
                  <a:srgbClr val="002060"/>
                </a:solidFill>
              </a:rPr>
              <a:t>из школ списка.</a:t>
            </a:r>
          </a:p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Программу адресного </a:t>
            </a:r>
            <a:r>
              <a:rPr lang="ru-RU" sz="2800" b="1" dirty="0" smtClean="0">
                <a:solidFill>
                  <a:srgbClr val="C00000"/>
                </a:solidFill>
              </a:rPr>
              <a:t>повышения квалификации.</a:t>
            </a:r>
          </a:p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Формирование федерального информационного ресурса для поддержки работы со школами.</a:t>
            </a:r>
          </a:p>
          <a:p>
            <a:pPr indent="271463" algn="just"/>
            <a:endParaRPr lang="ru-RU" sz="2800" b="1" dirty="0" smtClean="0">
              <a:solidFill>
                <a:srgbClr val="002060"/>
              </a:solidFill>
            </a:endParaRPr>
          </a:p>
          <a:p>
            <a:pPr indent="271463" algn="just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862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 txBox="1">
            <a:spLocks/>
          </p:cNvSpPr>
          <p:nvPr/>
        </p:nvSpPr>
        <p:spPr>
          <a:xfrm>
            <a:off x="9360363" y="6040207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600"/>
              <a:pPr/>
              <a:t>9</a:t>
            </a:fld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8" y="68628"/>
            <a:ext cx="2250809" cy="124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68721" y="298764"/>
            <a:ext cx="9783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0737" y="1960821"/>
            <a:ext cx="103933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1463" algn="just"/>
            <a:r>
              <a:rPr lang="ru-RU" sz="4000" b="1" dirty="0" smtClean="0">
                <a:solidFill>
                  <a:srgbClr val="C00000"/>
                </a:solidFill>
              </a:rPr>
              <a:t>Создание механизмов </a:t>
            </a:r>
            <a:r>
              <a:rPr lang="ru-RU" sz="4000" b="1" dirty="0" smtClean="0">
                <a:solidFill>
                  <a:srgbClr val="002060"/>
                </a:solidFill>
              </a:rPr>
              <a:t>объективного мониторинга качества подготовки обучающихся в школах списка, включая механизмы регионального и муниципального уровня, а также </a:t>
            </a:r>
            <a:r>
              <a:rPr lang="ru-RU" sz="4000" b="1" dirty="0" err="1" smtClean="0">
                <a:solidFill>
                  <a:srgbClr val="C00000"/>
                </a:solidFill>
              </a:rPr>
              <a:t>внутришкольные</a:t>
            </a:r>
            <a:r>
              <a:rPr lang="ru-RU" sz="4000" b="1" dirty="0" smtClean="0">
                <a:solidFill>
                  <a:srgbClr val="C00000"/>
                </a:solidFill>
              </a:rPr>
              <a:t> механизмы.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71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826</Words>
  <Application>Microsoft Office PowerPoint</Application>
  <PresentationFormat>Широкоэкранный</PresentationFormat>
  <Paragraphs>183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Helvetica Neue</vt:lpstr>
      <vt:lpstr>PT Sans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Гульфия Ахвердиева</cp:lastModifiedBy>
  <cp:revision>17</cp:revision>
  <cp:lastPrinted>2020-04-02T10:49:08Z</cp:lastPrinted>
  <dcterms:created xsi:type="dcterms:W3CDTF">2020-04-02T06:17:00Z</dcterms:created>
  <dcterms:modified xsi:type="dcterms:W3CDTF">2020-04-02T10:49:17Z</dcterms:modified>
</cp:coreProperties>
</file>